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6"/>
  </p:notesMasterIdLst>
  <p:sldIdLst>
    <p:sldId id="420" r:id="rId5"/>
    <p:sldId id="437" r:id="rId6"/>
    <p:sldId id="451" r:id="rId7"/>
    <p:sldId id="438" r:id="rId8"/>
    <p:sldId id="454" r:id="rId9"/>
    <p:sldId id="455" r:id="rId10"/>
    <p:sldId id="440" r:id="rId11"/>
    <p:sldId id="441" r:id="rId12"/>
    <p:sldId id="442" r:id="rId13"/>
    <p:sldId id="443" r:id="rId14"/>
    <p:sldId id="458" r:id="rId15"/>
    <p:sldId id="459" r:id="rId16"/>
    <p:sldId id="444" r:id="rId17"/>
    <p:sldId id="446" r:id="rId18"/>
    <p:sldId id="460" r:id="rId19"/>
    <p:sldId id="462" r:id="rId20"/>
    <p:sldId id="463" r:id="rId21"/>
    <p:sldId id="465" r:id="rId22"/>
    <p:sldId id="448" r:id="rId23"/>
    <p:sldId id="466" r:id="rId24"/>
    <p:sldId id="436" r:id="rId25"/>
  </p:sldIdLst>
  <p:sldSz cx="9144000" cy="6858000" type="screen4x3"/>
  <p:notesSz cx="7077075" cy="90281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9203AA1-7D14-434B-9932-939E6769C3D0}">
          <p14:sldIdLst>
            <p14:sldId id="420"/>
            <p14:sldId id="437"/>
            <p14:sldId id="451"/>
            <p14:sldId id="438"/>
            <p14:sldId id="454"/>
            <p14:sldId id="455"/>
            <p14:sldId id="440"/>
            <p14:sldId id="441"/>
            <p14:sldId id="442"/>
            <p14:sldId id="443"/>
            <p14:sldId id="458"/>
            <p14:sldId id="459"/>
            <p14:sldId id="444"/>
            <p14:sldId id="446"/>
            <p14:sldId id="460"/>
            <p14:sldId id="462"/>
            <p14:sldId id="463"/>
            <p14:sldId id="465"/>
            <p14:sldId id="448"/>
            <p14:sldId id="466"/>
            <p14:sldId id="43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Karrison, Theodore  - HSD" initials="KT-H" lastIdx="0" clrIdx="0"/>
  <p:cmAuthor id="1" name="Angie Stark" initials="AS" lastIdx="1" clrIdx="1">
    <p:extLst>
      <p:ext uri="{19B8F6BF-5375-455C-9EA6-DF929625EA0E}">
        <p15:presenceInfo xmlns:p15="http://schemas.microsoft.com/office/powerpoint/2012/main" userId="S::angiestark@execadmin.com::f92f3643-5479-4075-9221-e0321c7465c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060"/>
    <a:srgbClr val="2B52BF"/>
    <a:srgbClr val="33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503" autoAdjust="0"/>
    <p:restoredTop sz="95226" autoAdjust="0"/>
  </p:normalViewPr>
  <p:slideViewPr>
    <p:cSldViewPr>
      <p:cViewPr varScale="1">
        <p:scale>
          <a:sx n="76" d="100"/>
          <a:sy n="76" d="100"/>
        </p:scale>
        <p:origin x="1332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847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320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66732" cy="451406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08706" y="0"/>
            <a:ext cx="3066732" cy="451406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</a:lstStyle>
          <a:p>
            <a:fld id="{B0301D13-58B9-4D95-9B93-4AAA8E38C4F1}" type="datetimeFigureOut">
              <a:rPr lang="en-US" smtClean="0"/>
              <a:pPr/>
              <a:t>8/2/2020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81113" y="676275"/>
            <a:ext cx="4514850" cy="33861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92" tIns="46246" rIns="92492" bIns="46246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7708" y="4288354"/>
            <a:ext cx="5661660" cy="4062651"/>
          </a:xfrm>
          <a:prstGeom prst="rect">
            <a:avLst/>
          </a:prstGeom>
        </p:spPr>
        <p:txBody>
          <a:bodyPr vert="horz" lIns="92492" tIns="46246" rIns="92492" bIns="4624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575140"/>
            <a:ext cx="3066732" cy="451406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08706" y="8575140"/>
            <a:ext cx="3066732" cy="451406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</a:lstStyle>
          <a:p>
            <a:fld id="{33F444ED-6192-4E4C-B9D3-3D6637C8B23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0073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F444ED-6192-4E4C-B9D3-3D6637C8B238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71615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F444ED-6192-4E4C-B9D3-3D6637C8B2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84654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6ED40-A767-4D57-9C94-72247FE2C2E7}" type="datetime1">
              <a:rPr lang="en-US" smtClean="0"/>
              <a:t>8/2/2020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B9D83-ED10-4323-80E2-DE1AD8CF8D8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FA1B0-52E1-4D8F-9804-0C5A7A44787F}" type="datetime1">
              <a:rPr lang="en-US" smtClean="0"/>
              <a:t>8/2/2020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B9D83-ED10-4323-80E2-DE1AD8CF8D8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25CE6-B5F4-42C4-9DAF-7E9A29DD83F4}" type="datetime1">
              <a:rPr lang="en-US" smtClean="0"/>
              <a:t>8/2/2020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B9D83-ED10-4323-80E2-DE1AD8CF8D8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04491-C880-4777-B276-B3CC4E0C0063}" type="datetime1">
              <a:rPr lang="en-US" smtClean="0"/>
              <a:t>8/2/2020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B9D83-ED10-4323-80E2-DE1AD8CF8D8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9C901-470B-4DCC-937E-AF3230228678}" type="datetime1">
              <a:rPr lang="en-US" smtClean="0"/>
              <a:t>8/2/2020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B9D83-ED10-4323-80E2-DE1AD8CF8D8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C9308-F1A4-4118-8DCA-36F7345AC7B6}" type="datetime1">
              <a:rPr lang="en-US" smtClean="0"/>
              <a:t>8/2/2020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B9D83-ED10-4323-80E2-DE1AD8CF8D8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0E226-13F3-4BC2-B49B-B751DF8B3F5F}" type="datetime1">
              <a:rPr lang="en-US" smtClean="0"/>
              <a:t>8/2/2020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B9D83-ED10-4323-80E2-DE1AD8CF8D8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28590-E040-455C-9D15-DB4A0F4981B5}" type="datetime1">
              <a:rPr lang="en-US" smtClean="0"/>
              <a:t>8/2/2020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B9D83-ED10-4323-80E2-DE1AD8CF8D8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E09C2-F9D3-4161-94F0-AB552811E977}" type="datetime1">
              <a:rPr lang="en-US" smtClean="0"/>
              <a:t>8/2/2020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B9D83-ED10-4323-80E2-DE1AD8CF8D8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91CE3-4F38-4EE0-9821-17AFB90EEDB9}" type="datetime1">
              <a:rPr lang="en-US" smtClean="0"/>
              <a:t>8/2/2020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B9D83-ED10-4323-80E2-DE1AD8CF8D8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E1FDA-384E-4CA4-AE26-F111F199CB65}" type="datetime1">
              <a:rPr lang="en-US" smtClean="0"/>
              <a:t>8/2/2020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B9D83-ED10-4323-80E2-DE1AD8CF8D8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B34304-F48C-4561-AC30-37A1933BD28C}" type="datetime1">
              <a:rPr lang="en-US" smtClean="0"/>
              <a:t>8/2/2020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6B9D83-ED10-4323-80E2-DE1AD8CF8D8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2.png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13.pn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2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2.png"/><Relationship Id="rId5" Type="http://schemas.openxmlformats.org/officeDocument/2006/relationships/image" Target="../media/image16.png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2.png"/><Relationship Id="rId5" Type="http://schemas.openxmlformats.org/officeDocument/2006/relationships/hyperlink" Target="https://www.jmir.org/2020/6/e15471" TargetMode="External"/><Relationship Id="rId4" Type="http://schemas.openxmlformats.org/officeDocument/2006/relationships/hyperlink" Target="https://www.pharmasug.org/proceedings/2016/TT/PharmaSUG-2016-TT18.pdf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2.png"/><Relationship Id="rId5" Type="http://schemas.openxmlformats.org/officeDocument/2006/relationships/image" Target="../media/image17.jpe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74426AB7-D619-4515-962A-BC83909EC0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4A4D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E47DF98-723F-4AAC-ABCF-CACBC438F7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2880" y="256540"/>
            <a:ext cx="8778240" cy="6365239"/>
          </a:xfrm>
          <a:prstGeom prst="rect">
            <a:avLst/>
          </a:prstGeom>
          <a:solidFill>
            <a:srgbClr val="FFFF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EA29FC7C-9308-4FDE-8DCA-405668055B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171700" y="5768204"/>
            <a:ext cx="4800600" cy="0"/>
          </a:xfrm>
          <a:prstGeom prst="line">
            <a:avLst/>
          </a:prstGeom>
          <a:ln>
            <a:solidFill>
              <a:srgbClr val="4A4D6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A picture containing drawing, room&#10;&#10;Description automatically generated">
            <a:extLst>
              <a:ext uri="{FF2B5EF4-FFF2-40B4-BE49-F238E27FC236}">
                <a16:creationId xmlns:a16="http://schemas.microsoft.com/office/drawing/2014/main" id="{C5A6443D-3ADF-42A4-8D23-373C83F19A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411859"/>
            <a:ext cx="4572000" cy="135587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53E100F-29A4-4724-9C06-3CAF2416F88B}"/>
              </a:ext>
            </a:extLst>
          </p:cNvPr>
          <p:cNvSpPr txBox="1"/>
          <p:nvPr/>
        </p:nvSpPr>
        <p:spPr>
          <a:xfrm>
            <a:off x="1752600" y="2382972"/>
            <a:ext cx="56388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/>
              <a:t>Wearable Devices: Technology, Time Issues, and Statistical Resolutions</a:t>
            </a:r>
          </a:p>
          <a:p>
            <a:pPr algn="ctr"/>
            <a:r>
              <a:rPr lang="en-US" sz="2800" dirty="0"/>
              <a:t>Jimmy G. Moore, M.S.</a:t>
            </a:r>
          </a:p>
          <a:p>
            <a:pPr algn="ctr"/>
            <a:r>
              <a:rPr lang="en-US" sz="2800" dirty="0"/>
              <a:t>Biostatistician; Xeris Pharmaceuticals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222BD64-9D6A-4EB4-A371-669CF86A4B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584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9894"/>
    </mc:Choice>
    <mc:Fallback xmlns="">
      <p:transition advTm="198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EBF87945-A001-489F-9D9B-7D9435F0B9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1479" y="347471"/>
            <a:ext cx="8325612" cy="180136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478A6E-AE84-418D-A19E-31F11E171C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85216"/>
            <a:ext cx="7886700" cy="1325563"/>
          </a:xfrm>
        </p:spPr>
        <p:txBody>
          <a:bodyPr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solidFill>
                  <a:schemeClr val="bg1"/>
                </a:solidFill>
              </a:rPr>
              <a:t>Step 2: Set Parameters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(simulation example)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74D599-A440-4FE9-BF08-BD0E27BF4B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6400" y="2516777"/>
            <a:ext cx="3026664" cy="3660185"/>
          </a:xfrm>
        </p:spPr>
        <p:txBody>
          <a:bodyPr anchor="ctr">
            <a:normAutofit/>
          </a:bodyPr>
          <a:lstStyle/>
          <a:p>
            <a:r>
              <a:rPr lang="en-US" sz="1900" dirty="0"/>
              <a:t>For this example:</a:t>
            </a:r>
          </a:p>
          <a:p>
            <a:pPr lvl="1"/>
            <a:r>
              <a:rPr lang="en-US" sz="1600" b="1" dirty="0"/>
              <a:t>Smoothing Function:</a:t>
            </a:r>
          </a:p>
          <a:p>
            <a:pPr lvl="2"/>
            <a:r>
              <a:rPr lang="en-US" sz="1400" dirty="0"/>
              <a:t>Generalized Additive Model (GAM) with a cubic spline as smoothing parameter.</a:t>
            </a:r>
          </a:p>
          <a:p>
            <a:pPr lvl="1"/>
            <a:r>
              <a:rPr lang="en-US" sz="1600" b="1" dirty="0"/>
              <a:t>Clinical Trend Window:</a:t>
            </a:r>
          </a:p>
          <a:p>
            <a:pPr lvl="2"/>
            <a:r>
              <a:rPr lang="en-US" sz="1400" dirty="0"/>
              <a:t>60 minutes.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424AA77-CB3E-42B2-96C3-CF7CA7F0E4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79" y="2356104"/>
            <a:ext cx="4922947" cy="3970364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DD944AC4-BE1C-4DB5-A6C9-295FAF9275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728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2659"/>
    </mc:Choice>
    <mc:Fallback xmlns="">
      <p:transition advTm="126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EBF87945-A001-489F-9D9B-7D9435F0B9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1479" y="347471"/>
            <a:ext cx="8325612" cy="180136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478A6E-AE84-418D-A19E-31F11E171C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85216"/>
            <a:ext cx="7886700" cy="1325563"/>
          </a:xfrm>
        </p:spPr>
        <p:txBody>
          <a:bodyPr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solidFill>
                  <a:schemeClr val="bg1"/>
                </a:solidFill>
              </a:rPr>
              <a:t>Step 3: Calculate Predicted Value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74D599-A440-4FE9-BF08-BD0E27BF4B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0" y="2516777"/>
            <a:ext cx="3941064" cy="1979023"/>
          </a:xfrm>
        </p:spPr>
        <p:txBody>
          <a:bodyPr anchor="ctr">
            <a:normAutofit/>
          </a:bodyPr>
          <a:lstStyle/>
          <a:p>
            <a:r>
              <a:rPr lang="en-US" sz="1900" dirty="0"/>
              <a:t>Calculate predicted value at each duplicate timepoint using Smoothing Function and Clinical Trend Widow parameters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145A452-63D1-46F6-9983-3F7F36ACAE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0365" y="4495800"/>
            <a:ext cx="1748028" cy="187655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6D66991-2FC3-429D-B47F-9EE7FC2F3F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252" y="2970866"/>
            <a:ext cx="3781603" cy="3049868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CC236AEC-40EF-4E1A-A549-84D994D7CD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081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5869"/>
    </mc:Choice>
    <mc:Fallback xmlns="">
      <p:transition advTm="158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EBF87945-A001-489F-9D9B-7D9435F0B9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1479" y="347471"/>
            <a:ext cx="8325612" cy="180136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478A6E-AE84-418D-A19E-31F11E171C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85216"/>
            <a:ext cx="7886700" cy="1325563"/>
          </a:xfrm>
        </p:spPr>
        <p:txBody>
          <a:bodyPr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solidFill>
                  <a:schemeClr val="bg1"/>
                </a:solidFill>
              </a:rPr>
              <a:t>Step 4: Identify Analysis Value (criterion function)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74D599-A440-4FE9-BF08-BD0E27BF4B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62400" y="2148524"/>
            <a:ext cx="4924370" cy="4557075"/>
          </a:xfrm>
        </p:spPr>
        <p:txBody>
          <a:bodyPr anchor="ctr">
            <a:normAutofit fontScale="92500" lnSpcReduction="10000"/>
          </a:bodyPr>
          <a:lstStyle/>
          <a:p>
            <a:pPr marL="0" indent="0">
              <a:buNone/>
            </a:pPr>
            <a:r>
              <a:rPr lang="en-US" sz="1800" b="1" dirty="0"/>
              <a:t>Criterion function determines the appropriate value to be used for analysis (analysis value)</a:t>
            </a:r>
          </a:p>
          <a:p>
            <a:r>
              <a:rPr lang="en-US" sz="1800" dirty="0"/>
              <a:t>Preserves actuality of data observations</a:t>
            </a:r>
          </a:p>
          <a:p>
            <a:pPr lvl="1"/>
            <a:r>
              <a:rPr lang="en-US" sz="1600" dirty="0"/>
              <a:t>Never yield analysis value outside the range of observed observations.</a:t>
            </a:r>
            <a:endParaRPr lang="en-US" sz="1800" dirty="0"/>
          </a:p>
          <a:p>
            <a:r>
              <a:rPr lang="en-US" sz="1800" dirty="0"/>
              <a:t>Three values required</a:t>
            </a:r>
          </a:p>
          <a:p>
            <a:pPr lvl="1"/>
            <a:r>
              <a:rPr lang="en-US" sz="1600" dirty="0"/>
              <a:t>Predicted Value (</a:t>
            </a:r>
            <a:r>
              <a:rPr lang="en-US" sz="1600" b="1" dirty="0"/>
              <a:t>y_pred</a:t>
            </a:r>
            <a:r>
              <a:rPr lang="en-US" sz="1600" dirty="0"/>
              <a:t>):</a:t>
            </a:r>
          </a:p>
          <a:p>
            <a:pPr lvl="2"/>
            <a:r>
              <a:rPr lang="en-US" sz="1400" dirty="0"/>
              <a:t>Value predicted by smoothing function in step 3.</a:t>
            </a:r>
          </a:p>
          <a:p>
            <a:pPr lvl="1"/>
            <a:r>
              <a:rPr lang="en-US" sz="1600" dirty="0"/>
              <a:t>Minimum Value (</a:t>
            </a:r>
            <a:r>
              <a:rPr lang="en-US" sz="1600" b="1" dirty="0"/>
              <a:t>y_min</a:t>
            </a:r>
            <a:r>
              <a:rPr lang="en-US" sz="1600" dirty="0"/>
              <a:t>): </a:t>
            </a:r>
          </a:p>
          <a:p>
            <a:pPr lvl="2"/>
            <a:r>
              <a:rPr lang="en-US" sz="1400" dirty="0"/>
              <a:t>Smallest observed value at the duplicate timepoint.</a:t>
            </a:r>
          </a:p>
          <a:p>
            <a:pPr lvl="1"/>
            <a:r>
              <a:rPr lang="en-US" sz="1600" dirty="0"/>
              <a:t>Maximum Value (</a:t>
            </a:r>
            <a:r>
              <a:rPr lang="en-US" sz="1600" b="1" dirty="0"/>
              <a:t>y_max</a:t>
            </a:r>
            <a:r>
              <a:rPr lang="en-US" sz="1600" dirty="0"/>
              <a:t>):</a:t>
            </a:r>
          </a:p>
          <a:p>
            <a:pPr lvl="2"/>
            <a:r>
              <a:rPr lang="en-US" sz="1400" dirty="0"/>
              <a:t>Largest observed value at the duplicate timepoint.</a:t>
            </a:r>
          </a:p>
          <a:p>
            <a:r>
              <a:rPr lang="en-US" sz="1800" dirty="0"/>
              <a:t>Criterion Function</a:t>
            </a:r>
          </a:p>
          <a:p>
            <a:pPr lvl="1"/>
            <a:r>
              <a:rPr lang="en-US" sz="1600" dirty="0"/>
              <a:t>If y_pred ≥ y_min and y_pred ≤ y_max then </a:t>
            </a:r>
            <a:r>
              <a:rPr lang="en-US" sz="1600" b="1" dirty="0"/>
              <a:t>analysis value = y_pred</a:t>
            </a:r>
            <a:endParaRPr lang="en-US" sz="1600" dirty="0"/>
          </a:p>
          <a:p>
            <a:pPr lvl="1"/>
            <a:r>
              <a:rPr lang="en-US" sz="1600" dirty="0"/>
              <a:t>Else if y_pred &gt; y_max then </a:t>
            </a:r>
            <a:r>
              <a:rPr lang="en-US" sz="1600" b="1" dirty="0"/>
              <a:t>analysis value = y_max</a:t>
            </a:r>
          </a:p>
          <a:p>
            <a:pPr lvl="1"/>
            <a:r>
              <a:rPr lang="en-US" sz="1600" dirty="0"/>
              <a:t>Else if y_pred &lt; y_min then </a:t>
            </a:r>
            <a:r>
              <a:rPr lang="en-US" sz="1600" b="1" dirty="0"/>
              <a:t>analysis value = y_min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92EEC9D-FF52-4332-8BAE-ED0ABA5488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79" y="3657600"/>
            <a:ext cx="3505200" cy="158621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81F0DAA-58E0-46E5-ABCE-D5EC1E679787}"/>
              </a:ext>
            </a:extLst>
          </p:cNvPr>
          <p:cNvSpPr/>
          <p:nvPr/>
        </p:nvSpPr>
        <p:spPr>
          <a:xfrm>
            <a:off x="561158" y="4572000"/>
            <a:ext cx="3333750" cy="152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3A6C0E5-375F-43EB-B6F1-889868317438}"/>
              </a:ext>
            </a:extLst>
          </p:cNvPr>
          <p:cNvSpPr/>
          <p:nvPr/>
        </p:nvSpPr>
        <p:spPr>
          <a:xfrm>
            <a:off x="561158" y="4346869"/>
            <a:ext cx="3333750" cy="152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E47F05C0-F607-4611-98BA-5D850E73B6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450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1246"/>
    </mc:Choice>
    <mc:Fallback xmlns="">
      <p:transition advTm="412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BF87945-A001-489F-9D9B-7D9435F0B9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1479" y="347471"/>
            <a:ext cx="8325612" cy="180136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478A6E-AE84-418D-A19E-31F11E171C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85216"/>
            <a:ext cx="7886700" cy="1325563"/>
          </a:xfrm>
        </p:spPr>
        <p:txBody>
          <a:bodyPr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solidFill>
                  <a:schemeClr val="bg1"/>
                </a:solidFill>
              </a:rPr>
              <a:t>Step 5: Integrate Final 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74D599-A440-4FE9-BF08-BD0E27BF4B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0136" y="2516777"/>
            <a:ext cx="2852928" cy="2588623"/>
          </a:xfrm>
        </p:spPr>
        <p:txBody>
          <a:bodyPr anchor="ctr">
            <a:normAutofit lnSpcReduction="10000"/>
          </a:bodyPr>
          <a:lstStyle/>
          <a:p>
            <a:r>
              <a:rPr lang="en-US" sz="1900" dirty="0"/>
              <a:t>Each duplicate timepoint is assigned a singular outcome:</a:t>
            </a:r>
          </a:p>
          <a:p>
            <a:pPr lvl="1"/>
            <a:r>
              <a:rPr lang="en-US" sz="1500" dirty="0"/>
              <a:t>Set to output of the criterion function.</a:t>
            </a:r>
          </a:p>
          <a:p>
            <a:r>
              <a:rPr lang="en-US" sz="1900" dirty="0"/>
              <a:t>All other duplicate values are removed from the analysis dataset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259DF0B-46A6-4797-883C-C13594686F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5075" y="5105400"/>
            <a:ext cx="1543050" cy="1371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770FBE4-CD65-428B-8886-84B4FF1EDD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621" y="2473671"/>
            <a:ext cx="4710609" cy="3799113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5FB89659-2628-44C9-B13C-77B36F667D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755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446"/>
    </mc:Choice>
    <mc:Fallback xmlns="">
      <p:transition advTm="204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478A6E-AE84-418D-A19E-31F11E171C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/>
              <a:t>Case Example: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74D599-A440-4FE9-BF08-BD0E27BF4B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447800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/>
              <a:t>A recent study used CGM to understand Hypoglycemia and Hyperglycemia associated with multiple drug therapies</a:t>
            </a:r>
          </a:p>
          <a:p>
            <a:r>
              <a:rPr lang="en-US" sz="2400" dirty="0"/>
              <a:t>Mismatch between logical and absolute time leading to duplication of CGM values over a 5 hour time range</a:t>
            </a:r>
            <a:endParaRPr lang="en-US" sz="2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88DB8EA-3CF8-487D-800F-5EFFB68080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3124200"/>
            <a:ext cx="4109818" cy="33145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CB1EAB7-2373-4730-97F9-E068A46C6D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6985" y="3124200"/>
            <a:ext cx="4109818" cy="3314574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5A9D60E5-B2E1-4A0E-96FA-E1901C4323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127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5926"/>
    </mc:Choice>
    <mc:Fallback xmlns="">
      <p:transition advTm="259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EBF87945-A001-489F-9D9B-7D9435F0B9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1479" y="347471"/>
            <a:ext cx="8325612" cy="180136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478A6E-AE84-418D-A19E-31F11E171C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85216"/>
            <a:ext cx="7886700" cy="1325563"/>
          </a:xfrm>
        </p:spPr>
        <p:txBody>
          <a:bodyPr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solidFill>
                  <a:schemeClr val="bg1"/>
                </a:solidFill>
              </a:rPr>
              <a:t>Case Example: Identify Duplicate Values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74D599-A440-4FE9-BF08-BD0E27BF4B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0136" y="2516777"/>
            <a:ext cx="2852928" cy="1598023"/>
          </a:xfrm>
        </p:spPr>
        <p:txBody>
          <a:bodyPr anchor="ctr">
            <a:normAutofit/>
          </a:bodyPr>
          <a:lstStyle/>
          <a:p>
            <a:r>
              <a:rPr lang="en-US" sz="1900" dirty="0"/>
              <a:t>15 Duplicate Timestamps identified between 14:57 and 16:07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45B8BD5-E687-46D5-B525-4677FE69A2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" y="2590800"/>
            <a:ext cx="4343400" cy="35029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3F05360-F55D-4992-B418-DA6D3D1BB2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5498" y="4590167"/>
            <a:ext cx="4051593" cy="1503591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056948D2-3F78-41F4-BF67-5C4B339899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475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397"/>
    </mc:Choice>
    <mc:Fallback xmlns="">
      <p:transition advTm="73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EBF87945-A001-489F-9D9B-7D9435F0B9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1479" y="347471"/>
            <a:ext cx="8325612" cy="180136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478A6E-AE84-418D-A19E-31F11E171C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85216"/>
            <a:ext cx="7886700" cy="1325563"/>
          </a:xfrm>
        </p:spPr>
        <p:txBody>
          <a:bodyPr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solidFill>
                  <a:schemeClr val="bg1"/>
                </a:solidFill>
              </a:rPr>
              <a:t>Case Example: Set Parameters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74D599-A440-4FE9-BF08-BD0E27BF4B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7799" y="2516777"/>
            <a:ext cx="3479291" cy="3660185"/>
          </a:xfrm>
        </p:spPr>
        <p:txBody>
          <a:bodyPr anchor="ctr">
            <a:normAutofit/>
          </a:bodyPr>
          <a:lstStyle/>
          <a:p>
            <a:r>
              <a:rPr lang="en-US" sz="2000" b="1" dirty="0"/>
              <a:t>Smoothing Function:</a:t>
            </a:r>
          </a:p>
          <a:p>
            <a:pPr lvl="1"/>
            <a:r>
              <a:rPr lang="en-US" sz="1600" dirty="0"/>
              <a:t>Generalized Additive Model (GAM) with a cubic spline as smoothing parameter.</a:t>
            </a:r>
          </a:p>
          <a:p>
            <a:r>
              <a:rPr lang="en-US" sz="2000" b="1" dirty="0"/>
              <a:t>Clinical Trend Window:</a:t>
            </a:r>
          </a:p>
          <a:p>
            <a:pPr lvl="1"/>
            <a:r>
              <a:rPr lang="en-US" sz="1600" dirty="0"/>
              <a:t>30 minutes.</a:t>
            </a:r>
          </a:p>
          <a:p>
            <a:pPr lvl="2"/>
            <a:r>
              <a:rPr lang="en-US" sz="1600" dirty="0"/>
              <a:t>Window reflects literature of glucose control (disease state).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E5959592-0959-4D54-8E97-D34C760A25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C1541E8-0B2D-45DC-8075-A82D61070C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4852" y="2386584"/>
            <a:ext cx="4922947" cy="3947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41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1954"/>
    </mc:Choice>
    <mc:Fallback xmlns="">
      <p:transition advTm="219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EBF87945-A001-489F-9D9B-7D9435F0B9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1479" y="347471"/>
            <a:ext cx="8325612" cy="180136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478A6E-AE84-418D-A19E-31F11E171C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85216"/>
            <a:ext cx="7886700" cy="1325563"/>
          </a:xfrm>
        </p:spPr>
        <p:txBody>
          <a:bodyPr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solidFill>
                  <a:schemeClr val="bg1"/>
                </a:solidFill>
              </a:rPr>
              <a:t>Case Example: Execute Function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74D599-A440-4FE9-BF08-BD0E27BF4B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9486" y="2209801"/>
            <a:ext cx="8055864" cy="1371600"/>
          </a:xfrm>
        </p:spPr>
        <p:txBody>
          <a:bodyPr anchor="ctr">
            <a:normAutofit/>
          </a:bodyPr>
          <a:lstStyle/>
          <a:p>
            <a:r>
              <a:rPr lang="en-US" sz="1900" dirty="0"/>
              <a:t>All predicted values are contained within our observed values and will be used for analysis</a:t>
            </a:r>
          </a:p>
          <a:p>
            <a:r>
              <a:rPr lang="en-US" sz="1900" dirty="0"/>
              <a:t>5 analysis values are indicative of hyperglycemia (PG &gt; 10 mmol/L)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79D3F5F-FAFB-46CB-B280-CE72A5B226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879" y="3490162"/>
            <a:ext cx="4341114" cy="307807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DF7C7BF-BE2F-471B-8CAC-5A08C70C021E}"/>
              </a:ext>
            </a:extLst>
          </p:cNvPr>
          <p:cNvSpPr/>
          <p:nvPr/>
        </p:nvSpPr>
        <p:spPr>
          <a:xfrm>
            <a:off x="606879" y="5029199"/>
            <a:ext cx="4220567" cy="914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423DCB1-6E5B-44BE-ACAE-6347CAAF70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47993" y="3633450"/>
            <a:ext cx="3567357" cy="2877079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194EB141-C3D6-4908-96F1-C733C37A68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504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814"/>
    </mc:Choice>
    <mc:Fallback xmlns="">
      <p:transition advTm="208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478A6E-AE84-418D-A19E-31F11E171C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/>
              <a:t>Clinical Considerations: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74D599-A440-4FE9-BF08-BD0E27BF4B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447800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Changing the Clinical Trend Window yields different results</a:t>
            </a:r>
          </a:p>
          <a:p>
            <a:pPr lvl="1"/>
            <a:r>
              <a:rPr lang="en-US" dirty="0"/>
              <a:t>Statisticians and Clinicians must collaborate to optimize this parameter for different disease states and disease severity (e.g., high glucose variability).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86470D7-C6E1-42D7-AA33-D2062521AFD4}"/>
              </a:ext>
            </a:extLst>
          </p:cNvPr>
          <p:cNvSpPr txBox="1"/>
          <p:nvPr/>
        </p:nvSpPr>
        <p:spPr>
          <a:xfrm>
            <a:off x="933583" y="3042367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Clinical Trend Window = 30 Min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77F7E95-4F0E-4466-9DAB-EDF509A04A0A}"/>
              </a:ext>
            </a:extLst>
          </p:cNvPr>
          <p:cNvSpPr txBox="1"/>
          <p:nvPr/>
        </p:nvSpPr>
        <p:spPr>
          <a:xfrm>
            <a:off x="5107782" y="3006252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Clinical Trend Window = 60 Min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5ADB539-FEE8-4C52-BED7-9088C0372B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669" y="3505200"/>
            <a:ext cx="4415141" cy="31305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0819EF0-A2F9-4534-A97E-DF1E12120A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5810" y="3505200"/>
            <a:ext cx="4341175" cy="3130564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C116E9A1-4285-44D1-93CE-671107274170}"/>
              </a:ext>
            </a:extLst>
          </p:cNvPr>
          <p:cNvSpPr/>
          <p:nvPr/>
        </p:nvSpPr>
        <p:spPr>
          <a:xfrm>
            <a:off x="280669" y="5066278"/>
            <a:ext cx="4291329" cy="17259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72BBAFD-A3BE-41A6-947E-4B7D4B278471}"/>
              </a:ext>
            </a:extLst>
          </p:cNvPr>
          <p:cNvSpPr/>
          <p:nvPr/>
        </p:nvSpPr>
        <p:spPr>
          <a:xfrm>
            <a:off x="278674" y="6026331"/>
            <a:ext cx="4293325" cy="17259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F6BAD52-BFB3-42E1-838C-749F3C13F9F9}"/>
              </a:ext>
            </a:extLst>
          </p:cNvPr>
          <p:cNvSpPr/>
          <p:nvPr/>
        </p:nvSpPr>
        <p:spPr>
          <a:xfrm>
            <a:off x="278674" y="6206130"/>
            <a:ext cx="4293325" cy="17259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C9D9241-40C9-4D78-B62A-D605E66A50EB}"/>
              </a:ext>
            </a:extLst>
          </p:cNvPr>
          <p:cNvSpPr/>
          <p:nvPr/>
        </p:nvSpPr>
        <p:spPr>
          <a:xfrm>
            <a:off x="278673" y="6385929"/>
            <a:ext cx="4293325" cy="17259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98CC368-70BF-45A2-900C-163E61103F73}"/>
              </a:ext>
            </a:extLst>
          </p:cNvPr>
          <p:cNvSpPr/>
          <p:nvPr/>
        </p:nvSpPr>
        <p:spPr>
          <a:xfrm>
            <a:off x="4723885" y="5066277"/>
            <a:ext cx="4291329" cy="17259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063BEC2-E795-4606-B508-C9D88FD79A60}"/>
              </a:ext>
            </a:extLst>
          </p:cNvPr>
          <p:cNvSpPr/>
          <p:nvPr/>
        </p:nvSpPr>
        <p:spPr>
          <a:xfrm>
            <a:off x="4695810" y="6014541"/>
            <a:ext cx="4291329" cy="17259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F19494D-8752-4DFF-9B38-8F336B1FCB0A}"/>
              </a:ext>
            </a:extLst>
          </p:cNvPr>
          <p:cNvSpPr/>
          <p:nvPr/>
        </p:nvSpPr>
        <p:spPr>
          <a:xfrm>
            <a:off x="4691456" y="6194340"/>
            <a:ext cx="4291329" cy="17259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78A84F1-0CA3-4CB6-87AB-020E2AFA59B5}"/>
              </a:ext>
            </a:extLst>
          </p:cNvPr>
          <p:cNvSpPr/>
          <p:nvPr/>
        </p:nvSpPr>
        <p:spPr>
          <a:xfrm>
            <a:off x="4691455" y="6380470"/>
            <a:ext cx="4291329" cy="17259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9E150EC1-7FCC-4B63-B8FA-6752D53943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493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8769"/>
    </mc:Choice>
    <mc:Fallback xmlns="">
      <p:transition advTm="187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478A6E-AE84-418D-A19E-31F11E171C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/>
              <a:t>Conclusion: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74D599-A440-4FE9-BF08-BD0E27BF4B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Wearables are growing in importance in clinical trials: </a:t>
            </a:r>
          </a:p>
          <a:p>
            <a:pPr lvl="1"/>
            <a:r>
              <a:rPr lang="en-US" dirty="0"/>
              <a:t>COVID-19 has forced an even greater reliance on remote monitoring and wearable data collection.</a:t>
            </a:r>
          </a:p>
          <a:p>
            <a:r>
              <a:rPr lang="en-US" dirty="0"/>
              <a:t>Duplicate timestamps may arise if relation between absolute and logical time are disrupted</a:t>
            </a:r>
          </a:p>
          <a:p>
            <a:r>
              <a:rPr lang="en-US" dirty="0"/>
              <a:t>Analysis conventions are needed when data management actions are not capable removing duplicate records prior to lock and analysis</a:t>
            </a:r>
          </a:p>
          <a:p>
            <a:r>
              <a:rPr lang="en-US" dirty="0"/>
              <a:t>Novel method introduces theoretically sound way to handle duplicate data from wearable devices</a:t>
            </a:r>
          </a:p>
          <a:p>
            <a:r>
              <a:rPr lang="en-US" dirty="0"/>
              <a:t>Practical application shown using CGM data from a diabetes management study:</a:t>
            </a:r>
          </a:p>
          <a:p>
            <a:pPr lvl="1"/>
            <a:r>
              <a:rPr lang="en-US" dirty="0"/>
              <a:t> Applications extend beyond the field of diabetes.</a:t>
            </a:r>
          </a:p>
          <a:p>
            <a:pPr lvl="1"/>
            <a:r>
              <a:rPr lang="en-US" dirty="0"/>
              <a:t>Can be applied to functional data in any clinical trial.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DBE9AF5E-0ECE-424D-A014-1A345F23DC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513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7428"/>
    </mc:Choice>
    <mc:Fallback xmlns="">
      <p:transition advTm="274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478A6E-AE84-418D-A19E-31F11E171C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Introduction: Wearables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74D599-A440-4FE9-BF08-BD0E27BF4B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Wearables have a growing importance in clinical trials</a:t>
            </a:r>
          </a:p>
          <a:p>
            <a:r>
              <a:rPr lang="en-US" sz="2400" dirty="0"/>
              <a:t>Clinical capabilities are evolving rapidly</a:t>
            </a:r>
          </a:p>
          <a:p>
            <a:pPr lvl="1"/>
            <a:r>
              <a:rPr lang="en-US" sz="1800" dirty="0"/>
              <a:t>Used to track sleep patterns, vital signs, glucose control, fitness metrics.</a:t>
            </a:r>
          </a:p>
          <a:p>
            <a:r>
              <a:rPr lang="en-US" sz="2400" dirty="0"/>
              <a:t>FDA has recently released Guidance documentation for conduct of Clinical Trials during COVID-19</a:t>
            </a:r>
          </a:p>
          <a:p>
            <a:pPr lvl="1"/>
            <a:r>
              <a:rPr lang="en-US" sz="1800" dirty="0"/>
              <a:t>Calls for the use of virtual assessment of study endpoints whenever feasible.</a:t>
            </a:r>
          </a:p>
          <a:p>
            <a:pPr lvl="1"/>
            <a:r>
              <a:rPr lang="en-US" sz="1800" dirty="0"/>
              <a:t>Likely be an increase in the already surging demand for the use of wearable technologies in clinical trails.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0C6C7060-A359-49E5-99FA-FB2B85735B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030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0282"/>
    </mc:Choice>
    <mc:Fallback xmlns="">
      <p:transition advTm="402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478A6E-AE84-418D-A19E-31F11E171C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/>
              <a:t>References: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74D599-A440-4FE9-BF08-BD0E27BF4B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32500" lnSpcReduction="20000"/>
          </a:bodyPr>
          <a:lstStyle/>
          <a:p>
            <a:pPr marL="514350" lvl="0" indent="-514350">
              <a:buFont typeface="+mj-lt"/>
              <a:buAutoNum type="arabicPeriod"/>
            </a:pPr>
            <a:r>
              <a:rPr lang="en-US" dirty="0"/>
              <a:t>M. Siddiqi, V. Sivaraman and S. Jha, "Timestamp integrity in wearable healthcare devices," </a:t>
            </a:r>
            <a:r>
              <a:rPr lang="en-US" i="1" dirty="0"/>
              <a:t>2016 IEEE International Conference on Advanced Networks and Telecommunications Systems (ANTS)</a:t>
            </a:r>
            <a:r>
              <a:rPr lang="en-US" dirty="0"/>
              <a:t>, Bangalore, 2016, pp. 1-6.</a:t>
            </a:r>
            <a:br>
              <a:rPr lang="en-US" dirty="0"/>
            </a:br>
            <a:r>
              <a:rPr lang="en-US" dirty="0"/>
              <a:t>doi: 10.1109/ANTS.2016.794778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dirty="0"/>
              <a:t>Sirichenko, S., Kanevsky, M., (2016). </a:t>
            </a:r>
            <a:r>
              <a:rPr lang="en-US" i="1" dirty="0"/>
              <a:t>Duplicate records – it may be a good time to contact your data management team. </a:t>
            </a:r>
            <a:r>
              <a:rPr lang="en-US" dirty="0"/>
              <a:t>Paper present at PharmaSUG 2016 Conference Proceedings Techniques and Tutorials 18. Available at: </a:t>
            </a:r>
            <a:r>
              <a:rPr lang="en-US" u="sng" dirty="0">
                <a:hlinkClick r:id="rId4"/>
              </a:rPr>
              <a:t>https://www.pharmasug.org/proceedings/2016/TT/PharmaSUG-2016-TT18.pdf</a:t>
            </a:r>
            <a:r>
              <a:rPr lang="en-US" dirty="0"/>
              <a:t> 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dirty="0"/>
              <a:t>Weenk M, Bredie SJ, Koeneman M, Hesselink G, van Goor H, van de Belt TH., Continuous Monitoring of Vital Signs in the General Ward Using Wearable Devices: Randomized Controlled Trial; J Med Internet Res 2020;22(6):e15471 URL: </a:t>
            </a:r>
            <a:r>
              <a:rPr lang="en-US" u="sng" dirty="0">
                <a:hlinkClick r:id="rId5"/>
              </a:rPr>
              <a:t>https://www.jmir.org/2020/6/e15471</a:t>
            </a:r>
            <a:r>
              <a:rPr lang="en-US" dirty="0"/>
              <a:t> DOI: 10.2196/15471 PMCID: 7315364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dirty="0"/>
              <a:t>FDA Guidance on Conduct of Clinical Trials of Medical Products during COVD-19 Public Health Emergency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dirty="0"/>
              <a:t>Fortunato, Michael et al. “Usability of Wearable Devices to Remotely Monitor Sleep Patterns Among Patients With Ischemic Heart Disease: Observational Study.” </a:t>
            </a:r>
            <a:r>
              <a:rPr lang="en-US" i="1" dirty="0"/>
              <a:t>JMIR formative research</a:t>
            </a:r>
            <a:r>
              <a:rPr lang="en-US" dirty="0"/>
              <a:t> vol. 4,4 e14508. 7 Apr. 2020, doi:10.2196/14508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dirty="0"/>
              <a:t>Chico A, Vidal-Rios P, Subira M, Novials A: The continuous glucose monitoring system is useful for detecting unrecognized hypoglycemia in patients with type 1 and type 2 diabetes but is not better than frequent capillary glucose measurements for improving metabolic control. Diabetes Care 2003;26:1153–1157.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dirty="0"/>
              <a:t>Petrie JR, Peters AL, Bergenstal RM, et al.: Improving the clinical value and utility of CGM systems: issues and recommendations: a joint statement of the European Association for the Study of Diabetes and the American Diabetes Association diabetes technology working group. Diabetes Care 2017;40:1614–1621.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dirty="0"/>
              <a:t>Gay, Valerie, and Peter Leijdekkers. “Bringing Health and Fitness Data Together for Connected Health Care: Mobile Apps as Enablers of Interoperability.” </a:t>
            </a:r>
            <a:r>
              <a:rPr lang="en-US" i="1" dirty="0"/>
              <a:t>Journal of medical Internet research</a:t>
            </a:r>
            <a:r>
              <a:rPr lang="en-US" dirty="0"/>
              <a:t> vol. 17,11 e260. 18 Nov. 2015, doi:10.2196/jmir.5094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dirty="0"/>
              <a:t>Finfer, Simon et al. “Clinical review: Consensus recommendations on measurement of blood glucose and reporting glycemic control in critically ill adults.” </a:t>
            </a:r>
            <a:r>
              <a:rPr lang="en-US" i="1" dirty="0"/>
              <a:t>Critical care (London, England)</a:t>
            </a:r>
            <a:r>
              <a:rPr lang="en-US" dirty="0"/>
              <a:t> vol. 17,3 229. 14 Jun. 2013, doi:10.1186/cc12537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44E7D8C-AED0-4D1A-B565-EA242F0046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182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229"/>
    </mc:Choice>
    <mc:Fallback xmlns="">
      <p:transition advTm="32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drawing, room&#10;&#10;Description automatically generated">
            <a:extLst>
              <a:ext uri="{FF2B5EF4-FFF2-40B4-BE49-F238E27FC236}">
                <a16:creationId xmlns:a16="http://schemas.microsoft.com/office/drawing/2014/main" id="{C5A6443D-3ADF-42A4-8D23-373C83F19A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152400"/>
            <a:ext cx="3581400" cy="10621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CF96F35-1A27-4A23-958E-846510B42837}"/>
              </a:ext>
            </a:extLst>
          </p:cNvPr>
          <p:cNvSpPr txBox="1"/>
          <p:nvPr/>
        </p:nvSpPr>
        <p:spPr>
          <a:xfrm>
            <a:off x="1028700" y="1981200"/>
            <a:ext cx="70866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Authors:</a:t>
            </a:r>
          </a:p>
          <a:p>
            <a:r>
              <a:rPr lang="en-US" sz="2800" dirty="0"/>
              <a:t>Jimmy G. Moore, M.S. – Biostatistician; Xeris Pharmaceuticals</a:t>
            </a:r>
          </a:p>
          <a:p>
            <a:r>
              <a:rPr lang="en-US" sz="2800" dirty="0"/>
              <a:t>	Email: jmoore@xerispharma.com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48D96E2-642A-4607-A2A4-8321488FEC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347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478A6E-AE84-418D-A19E-31F11E171C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Introduction: Wearables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74D599-A440-4FE9-BF08-BD0E27BF4B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00600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Wearable Systems are typically comprised of 3 main nodes/entities:</a:t>
            </a:r>
          </a:p>
          <a:p>
            <a:pPr lvl="1"/>
            <a:r>
              <a:rPr lang="en-US" sz="2000" dirty="0"/>
              <a:t>Sensors:</a:t>
            </a:r>
          </a:p>
          <a:p>
            <a:pPr lvl="2"/>
            <a:r>
              <a:rPr lang="en-US" sz="1600" dirty="0"/>
              <a:t>Provide the digitally signed timestamp but is generally only capable in generating logical rather than absolute time. No internet and therefore require connection to an external device.</a:t>
            </a:r>
          </a:p>
          <a:p>
            <a:pPr lvl="1"/>
            <a:r>
              <a:rPr lang="en-US" sz="2000" dirty="0"/>
              <a:t>Gateways (smartphone, device):</a:t>
            </a:r>
          </a:p>
          <a:p>
            <a:pPr lvl="2"/>
            <a:r>
              <a:rPr lang="en-US" sz="1600" dirty="0"/>
              <a:t>Assign the absolute timestamp to the logical sensor and holds data until it is uploaded to the server.</a:t>
            </a:r>
          </a:p>
          <a:p>
            <a:pPr lvl="1"/>
            <a:r>
              <a:rPr lang="en-US" sz="2000" dirty="0"/>
              <a:t>Server:</a:t>
            </a:r>
          </a:p>
          <a:p>
            <a:pPr lvl="2"/>
            <a:r>
              <a:rPr lang="en-US" sz="1600" dirty="0"/>
              <a:t>Network database to centralize and store the data.</a:t>
            </a:r>
          </a:p>
          <a:p>
            <a:r>
              <a:rPr lang="en-US" sz="2400" dirty="0"/>
              <a:t>These 3 entities work together to create a data system:</a:t>
            </a:r>
          </a:p>
          <a:p>
            <a:pPr lvl="1"/>
            <a:r>
              <a:rPr lang="en-US" sz="1800" dirty="0"/>
              <a:t>The relationship between the Sensor and the Gateway is critical when assigning an absolute timestamp (via gateway) to the digitally signed logical timestamp (sensor).</a:t>
            </a:r>
          </a:p>
          <a:p>
            <a:pPr lvl="1"/>
            <a:r>
              <a:rPr lang="en-US" sz="1800" dirty="0"/>
              <a:t>A disruption in this relationship can be observed in clinical trials.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FD6DA7B-FBD8-467E-89EC-652102F88B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292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8892"/>
    </mc:Choice>
    <mc:Fallback xmlns="">
      <p:transition advTm="688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478A6E-AE84-418D-A19E-31F11E171C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/>
              <a:t>Wearables in Diabetes Care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74D599-A440-4FE9-BF08-BD0E27BF4B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400" dirty="0"/>
              <a:t>Clinical Trials for Diabetes Care Management use of wearable devices</a:t>
            </a:r>
          </a:p>
          <a:p>
            <a:pPr lvl="1"/>
            <a:r>
              <a:rPr lang="en-US" sz="1800" dirty="0"/>
              <a:t> Continuous Glucose Monitors (CGM) to track glycemic control.</a:t>
            </a:r>
          </a:p>
          <a:p>
            <a:r>
              <a:rPr lang="en-US" sz="2400" dirty="0"/>
              <a:t>CGM usage is a recommended component of regulatory trials for drug approval:</a:t>
            </a:r>
          </a:p>
          <a:p>
            <a:pPr lvl="1"/>
            <a:r>
              <a:rPr lang="en-US" sz="1800" dirty="0"/>
              <a:t>The American Diabetes Association (ADA).</a:t>
            </a:r>
          </a:p>
          <a:p>
            <a:pPr lvl="1"/>
            <a:r>
              <a:rPr lang="en-US" sz="1800" dirty="0"/>
              <a:t>European Association for the Study of Diabetes (EASD).</a:t>
            </a:r>
          </a:p>
          <a:p>
            <a:r>
              <a:rPr lang="en-US" sz="2400" dirty="0"/>
              <a:t>CGM is well suited for handling standard measures of hypo/hyperglycemia because operator error is reduced relative to Self-Monitoring (SMBG)</a:t>
            </a:r>
          </a:p>
          <a:p>
            <a:pPr lvl="1"/>
            <a:r>
              <a:rPr lang="en-US" sz="1800" dirty="0"/>
              <a:t>Improved time and frequency of glucose collection.</a:t>
            </a:r>
          </a:p>
          <a:p>
            <a:pPr lvl="1"/>
            <a:r>
              <a:rPr lang="en-US" sz="1800" dirty="0"/>
              <a:t>Complication: presence of duplicate records can occur when integrating CGM data with external time stamps (e.g., Time of Study Drug Administration).</a:t>
            </a:r>
            <a:endParaRPr lang="en-US" sz="1800" b="1" dirty="0"/>
          </a:p>
          <a:p>
            <a:pPr lvl="1"/>
            <a:endParaRPr lang="en-US" sz="1800" dirty="0"/>
          </a:p>
          <a:p>
            <a:pPr lvl="1"/>
            <a:endParaRPr lang="en-US" sz="1800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7431C177-D65B-4BB4-AF46-4F2E30E90A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556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1274"/>
    </mc:Choice>
    <mc:Fallback xmlns="">
      <p:transition advTm="61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478A6E-AE84-418D-A19E-31F11E171C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/>
              <a:t>Duplicate Records in Clinical Trials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74D599-A440-4FE9-BF08-BD0E27BF4B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1857563"/>
          </a:xfrm>
        </p:spPr>
        <p:txBody>
          <a:bodyPr>
            <a:normAutofit/>
          </a:bodyPr>
          <a:lstStyle/>
          <a:p>
            <a:r>
              <a:rPr lang="en-US" sz="1800" dirty="0"/>
              <a:t>Presence of different results on the same assessment timepoint exist in wearables if contextual relationship between logical time (sensor) and absolute time (gateway) is disturbed:</a:t>
            </a:r>
          </a:p>
          <a:p>
            <a:pPr lvl="1"/>
            <a:r>
              <a:rPr lang="en-US" sz="1600" dirty="0"/>
              <a:t>Network connectivity complications.</a:t>
            </a:r>
          </a:p>
          <a:p>
            <a:pPr lvl="1"/>
            <a:r>
              <a:rPr lang="en-US" sz="1600" dirty="0"/>
              <a:t>Low-accuracy or misconfiguration of clocks used to establish absolute time.</a:t>
            </a:r>
          </a:p>
          <a:p>
            <a:pPr lvl="1"/>
            <a:r>
              <a:rPr lang="en-US" sz="1600" dirty="0"/>
              <a:t>Tampering by the user.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87BE43-F7BC-4C87-91D0-F8A239B578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3275201"/>
            <a:ext cx="3985749" cy="321451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9C1AB43-2681-4950-869C-4A8DA5DE4E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7749" y="3275201"/>
            <a:ext cx="3985749" cy="3214512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75665175-B0F7-4F94-80FD-C606A91C36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959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1373"/>
    </mc:Choice>
    <mc:Fallback xmlns="">
      <p:transition advTm="513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478A6E-AE84-418D-A19E-31F11E171C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Duplicate Records in Clinical Trials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74D599-A440-4FE9-BF08-BD0E27BF4B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FDA asks to remove duplicate records in submission data:</a:t>
            </a:r>
          </a:p>
          <a:p>
            <a:pPr lvl="1"/>
            <a:r>
              <a:rPr lang="en-US" sz="1800" dirty="0"/>
              <a:t>Duplicate records should always be handled on the Data Management level whenever possible.</a:t>
            </a:r>
          </a:p>
          <a:p>
            <a:pPr lvl="1"/>
            <a:r>
              <a:rPr lang="en-US" sz="1800" dirty="0"/>
              <a:t>Not always feasible when duplicate data is sourced from a wearable system.</a:t>
            </a:r>
          </a:p>
          <a:p>
            <a:r>
              <a:rPr lang="en-US" sz="2000" dirty="0"/>
              <a:t>Currently, absolute time is used as key identifier for analysis:</a:t>
            </a:r>
          </a:p>
          <a:p>
            <a:pPr lvl="1"/>
            <a:r>
              <a:rPr lang="en-US" sz="1800" dirty="0"/>
              <a:t>There is no widely accepted analysis standard for when duplicate records are observed in absolute time. </a:t>
            </a:r>
          </a:p>
          <a:p>
            <a:endParaRPr lang="en-US" sz="2000" dirty="0"/>
          </a:p>
          <a:p>
            <a:endParaRPr lang="en-US" sz="2000" dirty="0"/>
          </a:p>
          <a:p>
            <a:pPr marL="0" indent="0" algn="ctr">
              <a:buNone/>
            </a:pPr>
            <a:r>
              <a:rPr lang="en-US" sz="2400" dirty="0"/>
              <a:t>We propose a robust analysis convention for duplicate records that occur on absolute timepoints, for functional data</a:t>
            </a:r>
            <a:endParaRPr lang="en-US" sz="20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A185BF66-0119-474B-AD4E-234516A829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490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4444"/>
    </mc:Choice>
    <mc:Fallback xmlns="">
      <p:transition advTm="444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478A6E-AE84-418D-A19E-31F11E171C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Methodology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74D599-A440-4FE9-BF08-BD0E27BF4B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5 Step Methodology:</a:t>
            </a:r>
          </a:p>
          <a:p>
            <a:pPr marL="971550" lvl="1" indent="-514350">
              <a:buAutoNum type="arabicParenR"/>
            </a:pPr>
            <a:r>
              <a:rPr lang="en-US" dirty="0"/>
              <a:t>Identify duplicate timestamps</a:t>
            </a:r>
          </a:p>
          <a:p>
            <a:pPr marL="971550" lvl="1" indent="-514350">
              <a:buAutoNum type="arabicParenR"/>
            </a:pPr>
            <a:r>
              <a:rPr lang="en-US" dirty="0"/>
              <a:t>Set parameters:</a:t>
            </a:r>
          </a:p>
          <a:p>
            <a:pPr marL="1371600" lvl="2" indent="-514350"/>
            <a:r>
              <a:rPr lang="en-US" dirty="0"/>
              <a:t>Smoothing Function</a:t>
            </a:r>
          </a:p>
          <a:p>
            <a:pPr marL="1828800" lvl="3" indent="-514350"/>
            <a:r>
              <a:rPr lang="en-US" dirty="0"/>
              <a:t>Weights analysis value with expectations rooted data trends.</a:t>
            </a:r>
          </a:p>
          <a:p>
            <a:pPr marL="1371600" lvl="2" indent="-514350"/>
            <a:r>
              <a:rPr lang="en-US" dirty="0"/>
              <a:t>Clinical Trend Window</a:t>
            </a:r>
          </a:p>
          <a:p>
            <a:pPr marL="1828800" lvl="3" indent="-514350"/>
            <a:r>
              <a:rPr lang="en-US" dirty="0"/>
              <a:t>Defined by Disease State.</a:t>
            </a:r>
          </a:p>
          <a:p>
            <a:pPr marL="971550" lvl="1" indent="-514350">
              <a:buAutoNum type="arabicParenR"/>
            </a:pPr>
            <a:r>
              <a:rPr lang="en-US" dirty="0"/>
              <a:t>Calculate predicted value</a:t>
            </a:r>
          </a:p>
          <a:p>
            <a:pPr marL="971550" lvl="1" indent="-514350">
              <a:buAutoNum type="arabicParenR"/>
            </a:pPr>
            <a:r>
              <a:rPr lang="en-US" dirty="0"/>
              <a:t>Identify analysis value</a:t>
            </a:r>
          </a:p>
          <a:p>
            <a:pPr marL="1371600" lvl="2" indent="-514350"/>
            <a:r>
              <a:rPr lang="en-US" dirty="0"/>
              <a:t>Criterion Function</a:t>
            </a:r>
          </a:p>
          <a:p>
            <a:pPr marL="1828800" lvl="3" indent="-514350"/>
            <a:r>
              <a:rPr lang="en-US" dirty="0"/>
              <a:t>Preserves actuality of data observations.</a:t>
            </a:r>
          </a:p>
          <a:p>
            <a:pPr marL="971550" lvl="1" indent="-514350">
              <a:buAutoNum type="arabicParenR"/>
            </a:pPr>
            <a:r>
              <a:rPr lang="en-US" dirty="0"/>
              <a:t>Integrate single analysis value into final dataset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73925F01-70DA-4705-97FC-7FAC6B9732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265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1644"/>
    </mc:Choice>
    <mc:Fallback xmlns="">
      <p:transition advTm="316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EBF87945-A001-489F-9D9B-7D9435F0B9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1479" y="347471"/>
            <a:ext cx="8325612" cy="180136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478A6E-AE84-418D-A19E-31F11E171C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85216"/>
            <a:ext cx="7886700" cy="1325563"/>
          </a:xfrm>
        </p:spPr>
        <p:txBody>
          <a:bodyPr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solidFill>
                  <a:schemeClr val="bg1"/>
                </a:solidFill>
              </a:rPr>
              <a:t>Step 1: Identify Duplicate Timestamps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74D599-A440-4FE9-BF08-BD0E27BF4B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0136" y="2516777"/>
            <a:ext cx="2852928" cy="3660185"/>
          </a:xfrm>
        </p:spPr>
        <p:txBody>
          <a:bodyPr anchor="ctr">
            <a:normAutofit/>
          </a:bodyPr>
          <a:lstStyle/>
          <a:p>
            <a:r>
              <a:rPr lang="en-US" sz="2000" dirty="0"/>
              <a:t>To introduce this method we will use simulated time series data. </a:t>
            </a:r>
          </a:p>
          <a:p>
            <a:r>
              <a:rPr lang="en-US" sz="1900" dirty="0"/>
              <a:t>Duplicate timestamps were randomly generated and identified at:</a:t>
            </a:r>
          </a:p>
          <a:p>
            <a:pPr lvl="1"/>
            <a:r>
              <a:rPr lang="en-US" sz="1900" dirty="0"/>
              <a:t>T = 25, 55, 60, 65, 75, and 170 min.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E92755-9E52-4B18-BA19-820B7A453F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2450003"/>
            <a:ext cx="4712926" cy="3800982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89E7EAA5-A425-4320-9E7E-85D5306A43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431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3629"/>
    </mc:Choice>
    <mc:Fallback xmlns="">
      <p:transition advTm="236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18">
            <a:extLst>
              <a:ext uri="{FF2B5EF4-FFF2-40B4-BE49-F238E27FC236}">
                <a16:creationId xmlns:a16="http://schemas.microsoft.com/office/drawing/2014/main" id="{EBF87945-A001-489F-9D9B-7D9435F0B9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1479" y="347471"/>
            <a:ext cx="8325612" cy="180136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478A6E-AE84-418D-A19E-31F11E171C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85216"/>
            <a:ext cx="7886700" cy="1325563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Step 2: Set Parameters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(considerations)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74D599-A440-4FE9-BF08-BD0E27BF4B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62599" y="2148524"/>
            <a:ext cx="3174491" cy="4362005"/>
          </a:xfrm>
        </p:spPr>
        <p:txBody>
          <a:bodyPr anchor="ctr">
            <a:normAutofit lnSpcReduction="10000"/>
          </a:bodyPr>
          <a:lstStyle/>
          <a:p>
            <a:r>
              <a:rPr lang="en-US" sz="1900" dirty="0"/>
              <a:t>Two Key Parameters:</a:t>
            </a:r>
          </a:p>
          <a:p>
            <a:pPr lvl="1"/>
            <a:r>
              <a:rPr lang="en-US" sz="1600" b="1" dirty="0"/>
              <a:t>Smoothing Function:</a:t>
            </a:r>
          </a:p>
          <a:p>
            <a:pPr lvl="2"/>
            <a:r>
              <a:rPr lang="en-US" sz="1400" dirty="0"/>
              <a:t>Statistical Method used to generate a continuous set of outcome estimates at a given timestamp.</a:t>
            </a:r>
          </a:p>
          <a:p>
            <a:pPr lvl="2"/>
            <a:r>
              <a:rPr lang="en-US" sz="1400" dirty="0"/>
              <a:t>Assume nonlinear data trends utilize flexible functions.</a:t>
            </a:r>
          </a:p>
          <a:p>
            <a:pPr lvl="1"/>
            <a:r>
              <a:rPr lang="en-US" sz="1600" b="1" dirty="0"/>
              <a:t>Clinical Trend Window:</a:t>
            </a:r>
          </a:p>
          <a:p>
            <a:pPr lvl="2"/>
            <a:r>
              <a:rPr lang="en-US" sz="1400" dirty="0"/>
              <a:t>Analysis window utilized by smoothing function to calculate predicted value.</a:t>
            </a:r>
          </a:p>
          <a:p>
            <a:pPr lvl="2"/>
            <a:r>
              <a:rPr lang="en-US" sz="1400" dirty="0"/>
              <a:t>Determined based on time needed to establish a clinical meaningful trend.</a:t>
            </a:r>
          </a:p>
          <a:p>
            <a:pPr lvl="2"/>
            <a:r>
              <a:rPr lang="en-US" sz="1400" dirty="0"/>
              <a:t>Dependent on disease state being analyzed.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106704-E44F-4A46-AFA9-1C4CC2CB48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0" y="2484120"/>
            <a:ext cx="4618147" cy="3724542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6F66BBF8-94FA-433F-954D-36C219AF11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805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3725"/>
    </mc:Choice>
    <mc:Fallback xmlns="">
      <p:transition advTm="537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DE8F4CB36A4624086990735051B20C4" ma:contentTypeVersion="12" ma:contentTypeDescription="Create a new document." ma:contentTypeScope="" ma:versionID="32782be634f92c61d2a59ff0d01b87f7">
  <xsd:schema xmlns:xsd="http://www.w3.org/2001/XMLSchema" xmlns:xs="http://www.w3.org/2001/XMLSchema" xmlns:p="http://schemas.microsoft.com/office/2006/metadata/properties" xmlns:ns2="f09b97b9-32b4-4a0e-a23f-4b352d34f850" xmlns:ns3="15161fa6-f2a0-47c7-a56b-949e6bf7f194" targetNamespace="http://schemas.microsoft.com/office/2006/metadata/properties" ma:root="true" ma:fieldsID="bee33552c65052e1c613cf3d0a1a7405" ns2:_="" ns3:_="">
    <xsd:import namespace="f09b97b9-32b4-4a0e-a23f-4b352d34f850"/>
    <xsd:import namespace="15161fa6-f2a0-47c7-a56b-949e6bf7f19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09b97b9-32b4-4a0e-a23f-4b352d34f85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5161fa6-f2a0-47c7-a56b-949e6bf7f194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CBCA94D-9BFD-4FB0-BF75-F8DC5286CB9A}">
  <ds:schemaRefs>
    <ds:schemaRef ds:uri="http://schemas.microsoft.com/office/infopath/2007/PartnerControls"/>
    <ds:schemaRef ds:uri="http://purl.org/dc/elements/1.1/"/>
    <ds:schemaRef ds:uri="http://schemas.microsoft.com/office/2006/metadata/properties"/>
    <ds:schemaRef ds:uri="15161fa6-f2a0-47c7-a56b-949e6bf7f194"/>
    <ds:schemaRef ds:uri="http://purl.org/dc/terms/"/>
    <ds:schemaRef ds:uri="http://schemas.openxmlformats.org/package/2006/metadata/core-properties"/>
    <ds:schemaRef ds:uri="f09b97b9-32b4-4a0e-a23f-4b352d34f850"/>
    <ds:schemaRef ds:uri="http://schemas.microsoft.com/office/2006/documentManagement/typ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0BDA03E2-2FF2-4994-8283-4BD9545A0D3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09b97b9-32b4-4a0e-a23f-4b352d34f850"/>
    <ds:schemaRef ds:uri="15161fa6-f2a0-47c7-a56b-949e6bf7f19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428647C-A17B-42D9-8281-949E6099F12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1852</TotalTime>
  <Words>1629</Words>
  <Application>Microsoft Office PowerPoint</Application>
  <PresentationFormat>On-screen Show (4:3)</PresentationFormat>
  <Paragraphs>140</Paragraphs>
  <Slides>21</Slides>
  <Notes>2</Notes>
  <HiddenSlides>0</HiddenSlides>
  <MMClips>21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4" baseType="lpstr">
      <vt:lpstr>Arial</vt:lpstr>
      <vt:lpstr>Calibri</vt:lpstr>
      <vt:lpstr>Office Theme</vt:lpstr>
      <vt:lpstr>PowerPoint Presentation</vt:lpstr>
      <vt:lpstr>Introduction: Wearables</vt:lpstr>
      <vt:lpstr>Introduction: Wearables</vt:lpstr>
      <vt:lpstr>Wearables in Diabetes Care</vt:lpstr>
      <vt:lpstr>Duplicate Records in Clinical Trials</vt:lpstr>
      <vt:lpstr>Duplicate Records in Clinical Trials</vt:lpstr>
      <vt:lpstr>Methodology</vt:lpstr>
      <vt:lpstr>Step 1: Identify Duplicate Timestamps</vt:lpstr>
      <vt:lpstr>Step 2: Set Parameters (considerations)</vt:lpstr>
      <vt:lpstr>Step 2: Set Parameters (simulation example)</vt:lpstr>
      <vt:lpstr>Step 3: Calculate Predicted Value</vt:lpstr>
      <vt:lpstr>Step 4: Identify Analysis Value (criterion function)</vt:lpstr>
      <vt:lpstr>Step 5: Integrate Final Analysis</vt:lpstr>
      <vt:lpstr>Case Example:</vt:lpstr>
      <vt:lpstr>Case Example: Identify Duplicate Values</vt:lpstr>
      <vt:lpstr>Case Example: Set Parameters</vt:lpstr>
      <vt:lpstr>Case Example: Execute Function</vt:lpstr>
      <vt:lpstr>Clinical Considerations:</vt:lpstr>
      <vt:lpstr>Conclusion:</vt:lpstr>
      <vt:lpstr>References: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James Moore</dc:creator>
  <cp:lastModifiedBy>Angie Stark</cp:lastModifiedBy>
  <cp:revision>80</cp:revision>
  <dcterms:created xsi:type="dcterms:W3CDTF">2020-07-22T21:32:50Z</dcterms:created>
  <dcterms:modified xsi:type="dcterms:W3CDTF">2020-08-02T22:39:43Z</dcterms:modified>
</cp:coreProperties>
</file>